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2" r:id="rId2"/>
    <p:sldId id="271" r:id="rId3"/>
    <p:sldId id="288" r:id="rId4"/>
    <p:sldId id="289" r:id="rId5"/>
    <p:sldId id="279" r:id="rId6"/>
    <p:sldId id="281" r:id="rId7"/>
    <p:sldId id="287" r:id="rId8"/>
    <p:sldId id="280" r:id="rId9"/>
    <p:sldId id="282" r:id="rId10"/>
    <p:sldId id="283" r:id="rId11"/>
    <p:sldId id="284" r:id="rId12"/>
    <p:sldId id="285" r:id="rId13"/>
    <p:sldId id="292" r:id="rId14"/>
    <p:sldId id="293" r:id="rId15"/>
    <p:sldId id="286" r:id="rId16"/>
    <p:sldId id="272" r:id="rId17"/>
    <p:sldId id="274" r:id="rId18"/>
    <p:sldId id="275" r:id="rId19"/>
    <p:sldId id="277" r:id="rId20"/>
    <p:sldId id="278" r:id="rId21"/>
    <p:sldId id="294" r:id="rId22"/>
    <p:sldId id="29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B05"/>
    <a:srgbClr val="C00000"/>
    <a:srgbClr val="8B0A04"/>
    <a:srgbClr val="12769E"/>
    <a:srgbClr val="7D212E"/>
    <a:srgbClr val="203864"/>
    <a:srgbClr val="7E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64ED-8931-4CD7-AE39-C097AD852ABF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C835-28B5-48D8-A518-E4E4A3C7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0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821" b="2644"/>
          <a:stretch/>
        </p:blipFill>
        <p:spPr>
          <a:xfrm>
            <a:off x="-8709" y="1146621"/>
            <a:ext cx="5838883" cy="571573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-4442" y="0"/>
            <a:ext cx="2676179" cy="6858000"/>
          </a:xfrm>
          <a:prstGeom prst="rect">
            <a:avLst/>
          </a:prstGeom>
          <a:solidFill>
            <a:srgbClr val="7E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D:\Документы Дмитриев\Логотипы\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941" t="9300" r="23245" b="13977"/>
          <a:stretch>
            <a:fillRect/>
          </a:stretch>
        </p:blipFill>
        <p:spPr bwMode="auto">
          <a:xfrm>
            <a:off x="597699" y="2196206"/>
            <a:ext cx="1435524" cy="19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573704" y="290992"/>
            <a:ext cx="1555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759"/>
              </a:spcAft>
            </a:pPr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учим и лечим с 1888 года</a:t>
            </a:r>
            <a:endParaRPr lang="ru-RU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2785533" y="2521665"/>
            <a:ext cx="9406467" cy="1325563"/>
          </a:xfrm>
        </p:spPr>
        <p:txBody>
          <a:bodyPr>
            <a:no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23568" y="5614505"/>
            <a:ext cx="2285471" cy="3375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68" y="5965185"/>
            <a:ext cx="2399501" cy="40994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3410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267" y="0"/>
            <a:ext cx="2676179" cy="6858000"/>
          </a:xfrm>
          <a:prstGeom prst="rect">
            <a:avLst/>
          </a:prstGeom>
          <a:solidFill>
            <a:srgbClr val="7E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:\Документы Дмитриев\Логотипы\_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941" t="9300" r="23245" b="13977"/>
          <a:stretch>
            <a:fillRect/>
          </a:stretch>
        </p:blipFill>
        <p:spPr bwMode="auto">
          <a:xfrm>
            <a:off x="597699" y="2196206"/>
            <a:ext cx="1435524" cy="19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87134" y="2684991"/>
            <a:ext cx="8050832" cy="1325563"/>
          </a:xfrm>
        </p:spPr>
        <p:txBody>
          <a:bodyPr>
            <a:norm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</a:t>
            </a:r>
            <a:r>
              <a:rPr lang="ru-RU" dirty="0" err="1" smtClean="0"/>
              <a:t>отбивочного</a:t>
            </a:r>
            <a:r>
              <a:rPr lang="ru-RU" dirty="0" smtClean="0"/>
              <a:t> слайда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12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67267" y="1871133"/>
            <a:ext cx="5824538" cy="3344863"/>
          </a:xfrm>
          <a:ln cmpd="sng"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11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7256464" y="1194328"/>
            <a:ext cx="3792536" cy="4927071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4" hasCustomPrompt="1"/>
          </p:nvPr>
        </p:nvSpPr>
        <p:spPr>
          <a:xfrm>
            <a:off x="618066" y="1194329"/>
            <a:ext cx="5867401" cy="49270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8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9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/>
          </p:nvPr>
        </p:nvSpPr>
        <p:spPr>
          <a:xfrm>
            <a:off x="7027992" y="1744215"/>
            <a:ext cx="4148138" cy="2370138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Диаграмма 32"/>
          <p:cNvSpPr>
            <a:spLocks noGrp="1"/>
          </p:cNvSpPr>
          <p:nvPr>
            <p:ph type="chart" sz="quarter" idx="14" hasCustomPrompt="1"/>
          </p:nvPr>
        </p:nvSpPr>
        <p:spPr>
          <a:xfrm>
            <a:off x="351568" y="1744215"/>
            <a:ext cx="6137275" cy="2213297"/>
          </a:xfrm>
        </p:spPr>
        <p:txBody>
          <a:bodyPr>
            <a:normAutofit/>
          </a:bodyPr>
          <a:lstStyle>
            <a:lvl1pPr marL="0" marR="0" indent="0" algn="l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Диаграмма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1568" y="1228197"/>
            <a:ext cx="5867400" cy="37200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6610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623683" y="182016"/>
            <a:ext cx="1431044" cy="372766"/>
            <a:chOff x="10252415" y="262775"/>
            <a:chExt cx="1431044" cy="372766"/>
          </a:xfrm>
        </p:grpSpPr>
        <p:pic>
          <p:nvPicPr>
            <p:cNvPr id="9" name="Picture 2" descr="SIB ME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1" b="29630"/>
            <a:stretch/>
          </p:blipFill>
          <p:spPr bwMode="auto">
            <a:xfrm>
              <a:off x="10538550" y="262775"/>
              <a:ext cx="1144909" cy="372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:\Документы Дмитриев\Логотипы\_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0941" t="9299" r="23245" b="23385"/>
            <a:stretch/>
          </p:blipFill>
          <p:spPr bwMode="auto">
            <a:xfrm>
              <a:off x="10252415" y="278193"/>
              <a:ext cx="26820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70995" y="312154"/>
              <a:ext cx="0" cy="270000"/>
            </a:xfrm>
            <a:prstGeom prst="line">
              <a:avLst/>
            </a:prstGeom>
            <a:ln w="9525">
              <a:solidFill>
                <a:srgbClr val="7C22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33" y="128058"/>
            <a:ext cx="10397067" cy="498475"/>
          </a:xfrm>
        </p:spPr>
        <p:txBody>
          <a:bodyPr>
            <a:normAutofit/>
          </a:bodyPr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/>
          </p:nvPr>
        </p:nvSpPr>
        <p:spPr>
          <a:xfrm>
            <a:off x="6794125" y="1846263"/>
            <a:ext cx="4148138" cy="2370138"/>
          </a:xfr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1568" y="1228197"/>
            <a:ext cx="5867400" cy="372004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таблицы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6" hasCustomPrompt="1"/>
          </p:nvPr>
        </p:nvSpPr>
        <p:spPr>
          <a:xfrm>
            <a:off x="350838" y="1846263"/>
            <a:ext cx="5867400" cy="43688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2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ц сети СибГ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5732060" y="131937"/>
            <a:ext cx="6459940" cy="65556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Мир СибГМУ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https://t.me/ssmutomsk</a:t>
            </a: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Студенческий канал «СибГМУ </a:t>
            </a: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Life</a:t>
            </a:r>
            <a:r>
              <a:rPr lang="ru-RU" alt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https://t.me/ssmulife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Внеучебная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деятельность</a:t>
            </a:r>
          </a:p>
          <a:p>
            <a:pPr lvl="0" defTabSz="914400"/>
            <a:r>
              <a:rPr lang="en-US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https://vk.com/ssmu_vr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Наука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https://t.me/ssmunauka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ДПО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https://t.me/ssmu_dpo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Абитуриент СибГМУ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https://t.me/postypi_v_SibMED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Абитуриент СибГМУ </a:t>
            </a:r>
            <a:r>
              <a:rPr kumimoji="0" lang="ru-RU" altLang="ru-RU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Вконтакте</a:t>
            </a:r>
            <a:endParaRPr kumimoji="0" lang="ru-RU" altLang="ru-RU" sz="1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914400"/>
            <a:r>
              <a:rPr lang="en-US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https://vk.com/abiturient.ssmu</a:t>
            </a:r>
            <a:r>
              <a:rPr lang="ru-RU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1400" dirty="0">
                <a:solidFill>
                  <a:srgbClr val="127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Клиники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https://t.me/clinics_ssmu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Эко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https://t.me/eco_ssmu</a:t>
            </a: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ru-RU" alt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Ординатура в СибГМУ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strike="noStrike" cap="none" normalizeH="0" baseline="0" dirty="0" smtClean="0">
                <a:ln>
                  <a:noFill/>
                </a:ln>
                <a:solidFill>
                  <a:srgbClr val="12769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https://t.me/ssmu_ordinatura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1467" y="6339417"/>
            <a:ext cx="743260" cy="365125"/>
          </a:xfrm>
        </p:spPr>
        <p:txBody>
          <a:bodyPr/>
          <a:lstStyle/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3" descr="https://sun9-77.userapi.com/sun9-27/impg/Whj_v9rif3Q4J3TgL6Wo-xJMoQ-k5R1AkbjA2A/_I1OekNBIis.jpg?size=872x1080&amp;quality=95&amp;sign=45538ce3801fc5f7758618bfbaf5ac42&amp;type=alb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youtube иконки. Скачать бесплатно иконки youtub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22" y="262219"/>
            <a:ext cx="402794" cy="4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Иконка Тик Тока ПНГ на Прозрачном Фоне • Скачать PNG Иконка Тик Тока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426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Иконка значок одноклассники - Png картинки и иконки без фона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16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ВК логотип ПНГ на Прозрачном Фоне • Скачать PNG ВК логотип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28" y="2836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Логотип telegram (78 фото) » Рисунки для срисовки и не тольк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84" y="283616"/>
            <a:ext cx="357996" cy="3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октор фото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650" y="1198089"/>
            <a:ext cx="2713833" cy="5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0AD2-2FF8-49A3-BAD0-3845F51FD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8" r:id="rId5"/>
    <p:sldLayoutId id="2147483659" r:id="rId6"/>
    <p:sldLayoutId id="214748365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smu.ru/about/upravlenie-universitetom/fin/buh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smu.ru/about/" TargetMode="External"/><Relationship Id="rId7" Type="http://schemas.openxmlformats.org/officeDocument/2006/relationships/hyperlink" Target="https://ssmu.ru/about/upravlenie-universitetom/fin/buh/sotrudniki/" TargetMode="External"/><Relationship Id="rId2" Type="http://schemas.openxmlformats.org/officeDocument/2006/relationships/hyperlink" Target="https://ssmu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smu.ru/about/upravlenie-universitetom/fin/buh/" TargetMode="External"/><Relationship Id="rId5" Type="http://schemas.openxmlformats.org/officeDocument/2006/relationships/hyperlink" Target="https://ssmu.ru/about/upravlenie-universitetom/fin/" TargetMode="External"/><Relationship Id="rId4" Type="http://schemas.openxmlformats.org/officeDocument/2006/relationships/hyperlink" Target="https://ssmu.ru/about/upravlenie-universitet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533" y="2521665"/>
            <a:ext cx="9406467" cy="1983833"/>
          </a:xfrm>
        </p:spPr>
        <p:txBody>
          <a:bodyPr/>
          <a:lstStyle/>
          <a:p>
            <a:r>
              <a:rPr lang="ru-RU" dirty="0" smtClean="0"/>
              <a:t>Жизненный цикл актива,</a:t>
            </a:r>
            <a:br>
              <a:rPr lang="ru-RU" dirty="0" smtClean="0"/>
            </a:br>
            <a:r>
              <a:rPr lang="ru-RU" dirty="0" smtClean="0"/>
              <a:t>типичные нарушения финансовой </a:t>
            </a:r>
            <a:r>
              <a:rPr lang="ru-RU" dirty="0" smtClean="0"/>
              <a:t>дисциплины, подготовка к инвентаризации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Удут И.М.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Главный бухгалтер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3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Перемещение актива внутри учреждения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7823" y="1208008"/>
            <a:ext cx="1080220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случае, если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материальный запас, основное средство, нематериальный актив перемещается от одного МОЛ в подотчет другому, то применяется в работе следующий алгоритм: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Оформляется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служебная записка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 МОЛ на имя главного бухгалтера о необходимости произвести внутренне перемещение с указанием наименования актива, его количества и инвентарного номера (при наличии)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Служебная записка визируется непосредственным руководителем МОЛ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Служебная записка должна ОБЯЗАТЕЛЬНО содержать подпись МОЛ, в подотчет которому передается актив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Служебная записка может быть оформлена как в 1С:Документооборот, так и на бумажном носителе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основании служебной записки, оформленной должным образом, бухгалтер отдела нефинансовых активов в течение 3-х рабочих дней формирует в программе 1С:БГУ электронный документ «Накладная на внутреннее перемещение НФА»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Подписание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документа производится ТОЛЬКО 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электронными подписями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материально ответственного лица передающего, принимающего и бухгалтера отдела нефинансовых активов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своевременное подписание электронного документа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несет МОЛ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с подотчета которого происходит перемещение актива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Ограничения: внутреннее перемещение актива для использования его в виде деятельности несоответствующем источнику приобретения, </a:t>
            </a:r>
            <a:r>
              <a:rPr lang="ru-RU" sz="16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НЕДОПУСТИМО!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34" y="2684991"/>
            <a:ext cx="8883688" cy="1022485"/>
          </a:xfrm>
        </p:spPr>
        <p:txBody>
          <a:bodyPr>
            <a:normAutofit/>
          </a:bodyPr>
          <a:lstStyle/>
          <a:p>
            <a:r>
              <a:rPr lang="ru-RU" dirty="0" smtClean="0"/>
              <a:t>Выбытие актива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Выбытие актива в следствие нормального износа, использования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9263" y="1307761"/>
            <a:ext cx="11070366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случае, если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материальный запас, основное средство, нематериальный актив списывается вследствие нормальных условий эксплуатации, то применяется в работе следующий алгоритм: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поломке, при выходе из строя и т.д. МОЛ обращается в службы по обслуживанию и ремонту активов: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мебель – цех комплексного обслуживания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оборудование – административно-хозяйственное управление, отдел сопровождения медицинского оборудования (по виду оборудования)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орг.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техника – управление цифровых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технологий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Административно-хозяйственное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управление, отдел сопровождения медицинского оборудования, управление цифровых технологий при невозможности ремонта выдает акт технического заключения.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на оборудование стоимостью менее 10 000,0 рублей акт технического заключения не требуется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оборудование стоимостью свыше 200 000,0 рублей требуется отчет о техническом состоянии от сторонней организации, цветная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фотофиксация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МОЛ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составляет служебную записку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только в 1С:Документооборот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согласованием своего руководителя и приложенными актами технического заключения на оборудование (административно-хозяйственное управление, отдел сопровождения медицинского оборудования,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орг.техника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(управление цифровых технологий) на имя проректора по направлению, главного врача (согласно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сценария)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просьбой о списание актива с указанием причины списания, наименования актива, инвентарного номера (при наличии), количества, даты принятия к учету.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согласования проректора служебная записка направляется в бухгалтерию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Выбытие актива в следствие нормального износа, использования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9263" y="1307761"/>
            <a:ext cx="1080220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проверяет списываемые активы на предмет согласования с учредителем. Если в служебной записке есть актив, который при списании требует согласование с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Министерством здравоохранения России,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сообщает об этом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МОЛу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МОЛ данный актив хранит до момента выхода приказа о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списании.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основании служебной записки с приложенными заключениями бухгалтер в течении 3-х рабочих дней  формирует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электронные документы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списанию: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 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 о списании объектов нефинансовых активов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акт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списании мягкого и хозяйственного инвентаря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списании материальных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запасов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МОЛ обеспечивает подписание документов согласно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приказу от 28.12.2023 №733 в 1С:БГУ с применением электронных подписей (требование приказа от 15.04.2021 №61н Министерства финансов Российской федерации)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Утилизация актива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9263" y="1432452"/>
            <a:ext cx="108022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5" y="1166843"/>
            <a:ext cx="106402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 необходимости утилизации актива используется следующий алгоритм</a:t>
            </a:r>
            <a:r>
              <a:rPr lang="ru-RU" dirty="0"/>
              <a:t>:</a:t>
            </a:r>
          </a:p>
          <a:p>
            <a:r>
              <a:rPr lang="ru-RU" dirty="0"/>
              <a:t>           - оборудование – административно-хозяйственное управление, отдел сопровождения медицинского оборудования (по виду оборудования) утилизирует с помощью сторонней организации, предоставляя по факту утилизации акт выполненных работ в бухгалтерию</a:t>
            </a:r>
          </a:p>
          <a:p>
            <a:r>
              <a:rPr lang="ru-RU" dirty="0"/>
              <a:t>            - </a:t>
            </a:r>
            <a:r>
              <a:rPr lang="ru-RU" dirty="0" smtClean="0"/>
              <a:t>орг. </a:t>
            </a:r>
            <a:r>
              <a:rPr lang="ru-RU" dirty="0"/>
              <a:t>техника – управление цифровых технологий утилизирует с помощью сторонней организации, предоставляя по факту утилизации акт выполненных работ в бухгалтерию</a:t>
            </a:r>
          </a:p>
          <a:p>
            <a:r>
              <a:rPr lang="ru-RU" dirty="0"/>
              <a:t>            - мебель, активы (которые не утилизируется с помощью сторонней организации), утилизируем самостоятельно путем </a:t>
            </a:r>
            <a:r>
              <a:rPr lang="ru-RU" dirty="0" smtClean="0"/>
              <a:t>рубки.</a:t>
            </a:r>
          </a:p>
          <a:p>
            <a:r>
              <a:rPr lang="ru-RU" dirty="0"/>
              <a:t>	</a:t>
            </a:r>
            <a:r>
              <a:rPr lang="ru-RU" dirty="0" smtClean="0"/>
              <a:t>АХУ, отдел сопровождения медицинского оборудования, УЦТ самостоятельно принимают решения о сроках утилизации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Бухгалтерия </a:t>
            </a:r>
            <a:r>
              <a:rPr lang="ru-RU" dirty="0"/>
              <a:t>по факту утилизации формирует в </a:t>
            </a:r>
            <a:r>
              <a:rPr lang="ru-RU" dirty="0" smtClean="0"/>
              <a:t>1С:БГУ </a:t>
            </a:r>
            <a:r>
              <a:rPr lang="ru-RU" dirty="0"/>
              <a:t>акт утилизации, акт утилизации подписывает комиссия по </a:t>
            </a:r>
            <a:r>
              <a:rPr lang="ru-RU" dirty="0" smtClean="0"/>
              <a:t>поступлению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МОЛ обеспечивает подписание документов согласно приказу от 28.12.2023 №733 в 1С:БГУ с применением электронных подписей (требование приказа от 15.04.2021 №61н Министерства финансов Российской федерации)</a:t>
            </a:r>
          </a:p>
        </p:txBody>
      </p:sp>
    </p:spTree>
    <p:extLst>
      <p:ext uri="{BB962C8B-B14F-4D97-AF65-F5344CB8AC3E}">
        <p14:creationId xmlns:p14="http://schemas.microsoft.com/office/powerpoint/2010/main" val="38416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4" y="452256"/>
            <a:ext cx="1090414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Выбытие актива в следствие причинения ущерба, ЧС и др.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25641" y="1075004"/>
            <a:ext cx="10802204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Если материальный запас, основное средство, нематериальный актив списывается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в случае факта утраты (хищений или злоупотреблений),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в случае пожара, аварии, опасного природного явления, катастрофы, стихийного или иного бедствия или иных чрезвычайных ситуаций,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 применяется в работе следующий алгоритм: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день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обнаружения причинения активу ущерба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материально ответственным лицом направляется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служебные записки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имя начальника комплексной безопасности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факте хищения, причинения ущерба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имя главного бухгалтера с уведомлением об ущербе с требованием проведения инвентаризации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день получения служебной записки бухгалтером отдела нефинансовых активов формируются следующие документы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электронном виде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Решение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проведении инвентаризации ф. ОКУД 0510439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Инвентаризационная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опись по объектам НФА ф. ОКУД 0504087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Акт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результатах инвентаризации ф. ОКУД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0510463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Указанные документы подписываются инвентаризационной комиссией с помощью ЭЦП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основании акта о результатах инвентаризации формируется комплект документов на списание в бухгалтерском учете согласно предыдущему алгоритму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Изменения в 2024 году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9263" y="1723397"/>
            <a:ext cx="108022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случае передачи документов в бухгалтерию с нарушением сроков комплект документов обязательно дополняется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объяснительной запиской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имя главного бухгалтера с указанием причины нарушения. Объяснительная записка визируется проректором по направлению либо ректором.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случае не предоставления первичных учетных документов главным бухгалтером направляется служебная записка на имя проректора по направлению либо ректора с просьбой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привлечь виновное лицо к дисциплинарной ответственности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Первичные учетные документы передавать в бухгалтерию ТОЛЬКО через кассира с обязательной отметкой о дате передачи и ФИО инициатора закупки. Закрывающие документы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через папку в общем отделе больше приниматься не будут!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Нарушения в части оформления электронных документов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Виды нарушений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18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039" y="1648582"/>
            <a:ext cx="1080220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01.01.2023 применяются электронные документы в части оформления командировок и осуществления расходов за наличный расчет. В базе 1С:БГУ на сегодняшний день размещены 9 отчетов о расходах и 2 решения о командировании не оформленные должным образом, а именно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отсутствуют отметки о согласовании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всех подписантов.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01.01.2024 принятие, выбытие и внутреннее перемещение активов осуществляется только электронными документами. Такие документы создает бухгалтер. Нарушается </a:t>
            </a:r>
            <a:r>
              <a:rPr lang="ru-RU" sz="1600" b="1" u="sng" dirty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срок подписания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электронных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документов в 1С:БГУ как подотчетными лицами, так и членами комиссий. Срок подписания – 1 рабочий день после создания документа!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всех руководителей подразделений должны быть выпущены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усиленные ЭЦП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b="1" u="sng" dirty="0">
              <a:solidFill>
                <a:srgbClr val="8B0A0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всех сотрудников, участвующих непосредственно в электронном документообороте, должен быть обеспечен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доступ в 1С:БГУ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b="1" u="sng" dirty="0">
              <a:solidFill>
                <a:srgbClr val="8B0A0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случае, если член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комисии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отсутствует (отпуск, болезнь, командировка и пр.), лицо, инициировавшее создание документа, самостоятельно изменяет перечень подписантов в части отсутствующего работника на работника, исполняющего его обязанности.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Остановка подписания документа в связи с отсутствием одного из подписанта недопустима!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Иные </a:t>
            </a:r>
            <a:r>
              <a:rPr lang="ru-RU" dirty="0"/>
              <a:t>н</a:t>
            </a:r>
            <a:r>
              <a:rPr lang="ru-RU" dirty="0" smtClean="0"/>
              <a:t>арушения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34" y="1280160"/>
            <a:ext cx="8883688" cy="33250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Общая информация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Виды нарушений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039" y="1648582"/>
            <a:ext cx="108022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Несвоевременное предоставление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табелей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учета рабочего времени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Корректировка табеля учета рабочего времени в связи с отражением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недостоверной информации о явках/отсутствиях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сотрудников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Несвоевременное предоставление </a:t>
            </a:r>
            <a:r>
              <a:rPr lang="ru-RU" sz="1600" b="1" u="sng" dirty="0" smtClean="0">
                <a:solidFill>
                  <a:srgbClr val="8B0A0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служебных записок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выплате вознаграждения работникам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Несвоевременное предоставление актов выполненных работ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договорам ГПХ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b="1" u="sng" dirty="0">
              <a:solidFill>
                <a:srgbClr val="8C0B0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нарушение приказа СибГМУ от 16.01.2024 №13 (в редакции приказа от 26.02.2024 № 105),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 увольнении МОЛ руководители подразделений не предоставляют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/предоставляют несвоевременно служебные записки о лице, на которое будет возложены обязанности МОЛ.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инвентаризации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80" y="452256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Лицо, ответственное за сохранность имущества, обязано: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039" y="1648582"/>
            <a:ext cx="108022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996" y="951019"/>
            <a:ext cx="8309012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Учетная политика в целях бухгалтерского учета на </a:t>
            </a:r>
            <a:r>
              <a:rPr lang="ru-RU" dirty="0" smtClean="0">
                <a:solidFill>
                  <a:srgbClr val="C00000"/>
                </a:solidFill>
              </a:rPr>
              <a:t>2025 </a:t>
            </a:r>
            <a:r>
              <a:rPr lang="ru-RU" dirty="0" smtClean="0">
                <a:solidFill>
                  <a:srgbClr val="C00000"/>
                </a:solidFill>
              </a:rPr>
              <a:t>год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9729" y="2172284"/>
            <a:ext cx="114256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Учетная политика на 2024 год размещена на сайте в разделе документы бухгалтерии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https://ssmu.ru/about/upravlenie-universitetom/fin/buh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открытом доступе размещены следующие приложения к учетной политике: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план счетов бухгалтерского учета;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забалансовые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счета бухгалтерского учета;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положение о комиссии по поступлению и выбытию активов;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график документооборота;</a:t>
            </a:r>
            <a:b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расчетный листок;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положение о служебных командировках;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бланки и формы неунифицированных первичных документов;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порядок выдачи под отчет денежных средств, составления и представления отчетов подотчетными лицами;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порядок приемки, хранения, выдачи (списания)бланков строгой отчетности.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8C0B0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996" y="951019"/>
            <a:ext cx="8309012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Контактные телефоны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9729" y="2172284"/>
            <a:ext cx="1142565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Заместитель главного бухгалтера Попова Татьяна Александровна			21-26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Начальник отдела нефинансовых активов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Вараксина Ирина Николаевна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21-17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отдела нефинансовых активов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Комарова Елена Юрьевна	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19-96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отдела нефинансовых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активов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Скавронская Олеся Владимировна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16-88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отдела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нефинансовых активов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Зуева Татьяна Николаевна		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21-25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отдела нефинансовых активов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Журкина Светлана Николаевна		15-16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Бухгалтер отдела нефинансовых активов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Половинкина Аксана Михайловна	22-86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Все телефоны работников бухгалтерии размещены на сайте СибГМУ:</a:t>
            </a:r>
          </a:p>
          <a:p>
            <a:r>
              <a:rPr lang="ru-RU" dirty="0" smtClean="0">
                <a:hlinkClick r:id="rId2"/>
              </a:rPr>
              <a:t>Главная</a:t>
            </a:r>
            <a:r>
              <a:rPr lang="ru-RU" dirty="0" smtClean="0"/>
              <a:t> - </a:t>
            </a:r>
            <a:r>
              <a:rPr lang="ru-RU" dirty="0" smtClean="0">
                <a:hlinkClick r:id="rId3"/>
              </a:rPr>
              <a:t>Об университете</a:t>
            </a:r>
            <a:r>
              <a:rPr lang="ru-RU" dirty="0" smtClean="0"/>
              <a:t> - </a:t>
            </a:r>
            <a:r>
              <a:rPr lang="ru-RU" dirty="0" smtClean="0">
                <a:hlinkClick r:id="rId4"/>
              </a:rPr>
              <a:t>Управление университетом</a:t>
            </a:r>
            <a:r>
              <a:rPr lang="ru-RU" dirty="0" smtClean="0"/>
              <a:t> - </a:t>
            </a:r>
            <a:r>
              <a:rPr lang="ru-RU" dirty="0" smtClean="0">
                <a:hlinkClick r:id="rId5"/>
              </a:rPr>
              <a:t>Службы </a:t>
            </a:r>
            <a:r>
              <a:rPr lang="ru-RU" dirty="0">
                <a:hlinkClick r:id="rId5"/>
              </a:rPr>
              <a:t>проректора по экономике и </a:t>
            </a:r>
            <a:r>
              <a:rPr lang="ru-RU" dirty="0" smtClean="0">
                <a:hlinkClick r:id="rId5"/>
              </a:rPr>
              <a:t>финансам</a:t>
            </a:r>
            <a:r>
              <a:rPr lang="ru-RU" dirty="0" smtClean="0"/>
              <a:t> – </a:t>
            </a:r>
            <a:r>
              <a:rPr lang="ru-RU" dirty="0" smtClean="0">
                <a:hlinkClick r:id="rId6"/>
              </a:rPr>
              <a:t>Бухгалтерия</a:t>
            </a:r>
            <a:r>
              <a:rPr lang="ru-RU" dirty="0" smtClean="0"/>
              <a:t> - </a:t>
            </a:r>
            <a:r>
              <a:rPr lang="ru-RU" dirty="0" smtClean="0">
                <a:hlinkClick r:id="rId7"/>
              </a:rPr>
              <a:t>Сотрудники</a:t>
            </a:r>
            <a:endParaRPr lang="ru-RU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34" y="2684991"/>
            <a:ext cx="8883688" cy="1238616"/>
          </a:xfrm>
        </p:spPr>
        <p:txBody>
          <a:bodyPr>
            <a:normAutofit/>
          </a:bodyPr>
          <a:lstStyle/>
          <a:p>
            <a:r>
              <a:rPr lang="ru-RU" dirty="0" smtClean="0"/>
              <a:t>Поступление актива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8" y="136373"/>
            <a:ext cx="10191402" cy="5286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Отражение в БУ поступление актива за плату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4916" y="610136"/>
            <a:ext cx="1143397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В случае, если актив (товар, работа, услуга) получены по договору купли-продажи, то применяется в работе следующий алгоритм: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Поступление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первичных документов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приобретению товаров, работ, услуг (счет, товарная накладная, счет-фактура, универсальный передаточный документ), поступают в бухгалтерию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через кассу с отметкой инициатора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 передаче документов или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приносятся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лично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бухгалтерию по адресу ул. Крылова, 12,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каб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107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передачей документов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инициатор проверяет наличие полного пакета документов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условиям договора, проверяет правильность оформления документов согласно спецификации (наименование, количество, единицы измерения, страна происхождения, подписи передающей и принимающей стороны, печати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счете обязательно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согласование на оплату проректором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направлению (ректором, главным врачом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передаются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позднее следующего дня после приема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товара, работ,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Работники отдела нефинансовых активов бухгалтерии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первичных документов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заносят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информацию 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1С:БГУ, создавая бухгалтерские документы (в зависимости от вида актива):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материальных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запасов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ОС, НМА,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НПА оформляются </a:t>
            </a:r>
            <a:r>
              <a:rPr lang="ru-RU" sz="1600" b="1" u="sng" dirty="0" smtClean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электронным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документом «Решение о признании объектов нефинансовых активов», которое подписывает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комиссия по поступлению и выбытию согласно приказу от 28.12.2023 №733 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1С:БГУ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применением электронных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подписей (требование приказа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 15.04.2021 №61н Министерства финансов Российской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федерации)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* При поступление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лицензий на программное обеспечение, создание (модернизация) сайтов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дополнительно приложить к первичным документам протокол комиссии по поступлению 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выбытию активов на бумажном носителе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своевременное подписание электронного документа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несет МОЛ</a:t>
            </a:r>
          </a:p>
        </p:txBody>
      </p:sp>
    </p:spTree>
    <p:extLst>
      <p:ext uri="{BB962C8B-B14F-4D97-AF65-F5344CB8AC3E}">
        <p14:creationId xmlns:p14="http://schemas.microsoft.com/office/powerpoint/2010/main" val="2867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903" y="551743"/>
            <a:ext cx="8559493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Безвозмездное поступление актива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9263" y="1441563"/>
            <a:ext cx="1080220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случае, если актив (товар, работа, услуга) получены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безвозмездно,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 применяется в работе следующий алгоритм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Оформляется договор безвозмездной передачи/пожертвования (при возможности оформления такового)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 случае отсутствия договора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безвозмездной передачи/пожертвования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направляется на имя главного бухгалтера служебная записка с просьбой принятия к учету безвозмездно полученных активов от третьих лиц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Оформляется протокол комиссии по принятию и выбытию активов с указанием стоимости активов, срока их полезного использования и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др.информации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Вышепоименованные документы оформляются на бумажном носителе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Документы передаются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позднее следующего дня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получения актива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Работники отдела нефинансовых активов бухгалтерии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заносят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информацию в 1С:БГУ, создавая бухгалтерские документы (в зависимости от вида актива):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  Поступление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материальных запасов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Поступление ОС, НМА, НПА оформляются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электронным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документом «Решение о признании объектов нефинансовых активов», которое подписывает комиссия по поступлению и выбытию согласно приказу от 28.12.2023 №733 в 1С:БГУ с применением электронных подписей (требование приказа от 15.04.2021 №61н Министерства финансов Российской федерации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своевременное подписание электронного документа </a:t>
            </a:r>
            <a:r>
              <a:rPr lang="ru-RU" sz="1600" b="1" u="sng" dirty="0">
                <a:solidFill>
                  <a:srgbClr val="8C0B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несет МОЛ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658" y="452256"/>
            <a:ext cx="9376757" cy="755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Виды нарушений, допускаемых при поступлении актива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6603" y="1282823"/>
            <a:ext cx="1080220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Несвоевременное предоставление закрывающих документов по исполненным обязательствам по договорам, где предусмотрен аванс. Особенно распространено такое нарушения по договорам на обучение!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 постановке на учет лицензий, программ одновременно с передачей первичных учетных документов не предоставляется протокол комиссии по поступлению и выбытию активов для корректного отражения данных в бухгалтерском учете (идентификация как самостоятельного объекта учета или модернизация ранее приобретенного, определение срока полезного использования и др.)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Несвоевременная передача документов в бухгалтерию с проставленными датами приемки товара/работ/услуг, что ведет к нарушению сроков оплаты по договорам. За указанное нарушение предусмотрен штраф на виновное должностное лицо от 30 до 50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за каждый случай!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Инициаторы закупок не проверяют документы перед сдачей в бухгалтерию (единицы измерения, наименование товара/работы/услуги, страна производителя, комплектность пакета документов согласно условиям договора и др.)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Неоднократно поступают первичные документы, на которых контактных данных инициатора, номера договора (при проблемах с такими документами бухгалтер разыскивает инициаторов закупок, чтобы оперативно решить вопросы по исполнению договора)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34" y="2684991"/>
            <a:ext cx="8883688" cy="897794"/>
          </a:xfrm>
        </p:spPr>
        <p:txBody>
          <a:bodyPr>
            <a:normAutofit/>
          </a:bodyPr>
          <a:lstStyle/>
          <a:p>
            <a:r>
              <a:rPr lang="ru-RU" dirty="0" smtClean="0"/>
              <a:t>Внутреннее перемещение актива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0AD2-2FF8-49A3-BAD0-3845F51FDC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2050</Words>
  <Application>Microsoft Office PowerPoint</Application>
  <PresentationFormat>Широкоэкранный</PresentationFormat>
  <Paragraphs>216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Жизненный цикл актива, типичные нарушения финансовой дисциплины, подготовка к инвентаризации</vt:lpstr>
      <vt:lpstr>Общая информация</vt:lpstr>
      <vt:lpstr>Учетная политика в целях бухгалтерского учета на 2025 год</vt:lpstr>
      <vt:lpstr>Контактные телефоны</vt:lpstr>
      <vt:lpstr>Поступление актива</vt:lpstr>
      <vt:lpstr>Отражение в БУ поступление актива за плату</vt:lpstr>
      <vt:lpstr>Безвозмездное поступление актива </vt:lpstr>
      <vt:lpstr>Виды нарушений, допускаемых при поступлении актива</vt:lpstr>
      <vt:lpstr>Внутреннее перемещение актива</vt:lpstr>
      <vt:lpstr>Перемещение актива внутри учреждения</vt:lpstr>
      <vt:lpstr>Выбытие актива</vt:lpstr>
      <vt:lpstr>Выбытие актива в следствие нормального износа, использования</vt:lpstr>
      <vt:lpstr>Выбытие актива в следствие нормального износа, использования</vt:lpstr>
      <vt:lpstr>Утилизация актива</vt:lpstr>
      <vt:lpstr>Выбытие актива в следствие причинения ущерба, ЧС и др. </vt:lpstr>
      <vt:lpstr>Изменения в 2024 году</vt:lpstr>
      <vt:lpstr>Нарушения в части оформления электронных документов</vt:lpstr>
      <vt:lpstr>Виды нарушений</vt:lpstr>
      <vt:lpstr>Иные нарушения</vt:lpstr>
      <vt:lpstr>Виды нарушений</vt:lpstr>
      <vt:lpstr>Подготовка к инвентаризации</vt:lpstr>
      <vt:lpstr>Лицо, ответственное за сохранность имущества, обязано: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Антон Анатольевич</dc:creator>
  <cp:lastModifiedBy>Удут Ирина Михайловна</cp:lastModifiedBy>
  <cp:revision>94</cp:revision>
  <cp:lastPrinted>2024-02-28T03:32:13Z</cp:lastPrinted>
  <dcterms:created xsi:type="dcterms:W3CDTF">2022-04-21T07:50:46Z</dcterms:created>
  <dcterms:modified xsi:type="dcterms:W3CDTF">2025-08-07T05:54:04Z</dcterms:modified>
</cp:coreProperties>
</file>