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2" r:id="rId2"/>
    <p:sldId id="257" r:id="rId3"/>
    <p:sldId id="265" r:id="rId4"/>
    <p:sldId id="264" r:id="rId5"/>
    <p:sldId id="267" r:id="rId6"/>
    <p:sldId id="259" r:id="rId7"/>
    <p:sldId id="260" r:id="rId8"/>
    <p:sldId id="261" r:id="rId9"/>
    <p:sldId id="266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B05"/>
    <a:srgbClr val="C00000"/>
    <a:srgbClr val="12769E"/>
    <a:srgbClr val="8B0A04"/>
    <a:srgbClr val="7D212E"/>
    <a:srgbClr val="203864"/>
    <a:srgbClr val="7E0000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22189360822907E-2"/>
          <c:y val="0.10874289525543325"/>
          <c:w val="0.49040371495656337"/>
          <c:h val="0.600900467810254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E0000"/>
            </a:solidFill>
          </c:spPr>
          <c:dPt>
            <c:idx val="0"/>
            <c:bubble3D val="0"/>
            <c:spPr>
              <a:solidFill>
                <a:srgbClr val="A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88-44EF-A1EB-E634A0B2DB6D}"/>
              </c:ext>
            </c:extLst>
          </c:dPt>
          <c:dPt>
            <c:idx val="1"/>
            <c:bubble3D val="0"/>
            <c:spPr>
              <a:solidFill>
                <a:srgbClr val="7E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88-44EF-A1EB-E634A0B2DB6D}"/>
              </c:ext>
            </c:extLst>
          </c:dPt>
          <c:dPt>
            <c:idx val="2"/>
            <c:bubble3D val="0"/>
            <c:spPr>
              <a:solidFill>
                <a:srgbClr val="DA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88-44EF-A1EB-E634A0B2DB6D}"/>
              </c:ext>
            </c:extLst>
          </c:dPt>
          <c:dLbls>
            <c:dLbl>
              <c:idx val="2"/>
              <c:layout>
                <c:manualLayout>
                  <c:x val="0.13541135463050571"/>
                  <c:y val="0.12155655840333804"/>
                </c:manualLayout>
              </c:layout>
              <c:tx>
                <c:rich>
                  <a:bodyPr/>
                  <a:lstStyle/>
                  <a:p>
                    <a:fld id="{F9FAAC33-570F-4B1A-B730-4E3453C45B4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88-44EF-A1EB-E634A0B2D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Томская обл.</c:v>
                </c:pt>
                <c:pt idx="1">
                  <c:v>Регионы РФ</c:v>
                </c:pt>
                <c:pt idx="2">
                  <c:v>Ближнее и дальнее зарубежье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0.31519999999999998</c:v>
                </c:pt>
                <c:pt idx="1">
                  <c:v>0.51300000000000001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88-44EF-A1EB-E634A0B2D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8103098594225222"/>
          <c:y val="0.21259972056320367"/>
          <c:w val="0.36666830269992984"/>
          <c:h val="0.3924794952289717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A6-4CBB-84D6-77DC3704290D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A6-4CBB-84D6-77DC3704290D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A6-4CBB-84D6-77DC3704290D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A6-4CBB-84D6-77DC3704290D}"/>
              </c:ext>
            </c:extLst>
          </c:dPt>
          <c:cat>
            <c:strRef>
              <c:f>Лист1!$A$2:$A$5</c:f>
              <c:strCache>
                <c:ptCount val="2"/>
                <c:pt idx="0">
                  <c:v>БАЗОВАЯ ЧАСТЬ </c:v>
                </c:pt>
                <c:pt idx="1">
                  <c:v>СПЕЦИАЛЬНАЯ ЧАСТЬ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General">
                  <c:v>100000</c:v>
                </c:pt>
                <c:pt idx="1">
                  <c:v>24327.955000000002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A6-4CBB-84D6-77DC37042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59847925058998E-2"/>
          <c:y val="0"/>
          <c:w val="0.91458726698360193"/>
          <c:h val="0.79229486061963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>
                  <a:lumMod val="60000"/>
                  <a:lumOff val="40000"/>
                </a:schemeClr>
              </a:solidFill>
              <a:ln w="15875">
                <a:solidFill>
                  <a:schemeClr val="tx2"/>
                </a:solidFill>
              </a:ln>
              <a:effectLst/>
            </c:spPr>
          </c:marker>
          <c:dPt>
            <c:idx val="5"/>
            <c:bubble3D val="0"/>
            <c:spPr>
              <a:ln w="25400" cap="rnd">
                <a:solidFill>
                  <a:schemeClr val="tx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AC-4334-B5B2-AE64C6095BF4}"/>
              </c:ext>
            </c:extLst>
          </c:dPt>
          <c:dLbls>
            <c:dLbl>
              <c:idx val="3"/>
              <c:layout>
                <c:manualLayout>
                  <c:x val="-1.0916619957599481E-4"/>
                  <c:y val="-2.4046790560721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AC-4334-B5B2-AE64C6095BF4}"/>
                </c:ext>
              </c:extLst>
            </c:dLbl>
            <c:dLbl>
              <c:idx val="4"/>
              <c:layout>
                <c:manualLayout>
                  <c:x val="-8.3081214234816958E-2"/>
                  <c:y val="-5.8208615574587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AC-4334-B5B2-AE64C6095BF4}"/>
                </c:ext>
              </c:extLst>
            </c:dLbl>
            <c:dLbl>
              <c:idx val="5"/>
              <c:layout>
                <c:manualLayout>
                  <c:x val="-4.0552671264313001E-2"/>
                  <c:y val="8.3351581052368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AC-4334-B5B2-AE64C6095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736.81</c:v>
                </c:pt>
                <c:pt idx="1">
                  <c:v>881.3</c:v>
                </c:pt>
                <c:pt idx="2">
                  <c:v>1041.3130000000001</c:v>
                </c:pt>
                <c:pt idx="3">
                  <c:v>1047.6280000000002</c:v>
                </c:pt>
                <c:pt idx="4">
                  <c:v>1357.5159999999998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AC-4334-B5B2-AE64C6095B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Деньги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60000"/>
                  <a:lumOff val="40000"/>
                </a:schemeClr>
              </a:solidFill>
              <a:ln w="15875"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189.79300000000001</c:v>
                </c:pt>
                <c:pt idx="1">
                  <c:v>235.773</c:v>
                </c:pt>
                <c:pt idx="2">
                  <c:v>264.15100000000001</c:v>
                </c:pt>
                <c:pt idx="3">
                  <c:v>176.85400000000001</c:v>
                </c:pt>
                <c:pt idx="4">
                  <c:v>211.524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4AC-4334-B5B2-AE64C6095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691576"/>
        <c:axId val="229691968"/>
      </c:lineChart>
      <c:dateAx>
        <c:axId val="22969157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29691968"/>
        <c:crosses val="autoZero"/>
        <c:auto val="0"/>
        <c:lblOffset val="1"/>
        <c:baseTimeUnit val="days"/>
      </c:dateAx>
      <c:valAx>
        <c:axId val="229691968"/>
        <c:scaling>
          <c:orientation val="minMax"/>
          <c:max val="1600"/>
          <c:min val="0"/>
        </c:scaling>
        <c:delete val="1"/>
        <c:axPos val="l"/>
        <c:numFmt formatCode="#,##0.0" sourceLinked="1"/>
        <c:majorTickMark val="none"/>
        <c:minorTickMark val="none"/>
        <c:tickLblPos val="nextTo"/>
        <c:crossAx val="229691576"/>
        <c:crossesAt val="50"/>
        <c:crossBetween val="between"/>
        <c:majorUnit val="200"/>
        <c:minorUnit val="40"/>
      </c:valAx>
      <c:spPr>
        <a:noFill/>
        <a:ln w="25351">
          <a:noFill/>
        </a:ln>
      </c:spPr>
    </c:plotArea>
    <c:legend>
      <c:legendPos val="b"/>
      <c:layout>
        <c:manualLayout>
          <c:xMode val="edge"/>
          <c:yMode val="edge"/>
          <c:x val="7.2006804998894572E-2"/>
          <c:y val="0.91336536357311926"/>
          <c:w val="0.86181141584891408"/>
          <c:h val="6.5006135171320714E-2"/>
        </c:manualLayout>
      </c:layout>
      <c:overlay val="0"/>
      <c:txPr>
        <a:bodyPr/>
        <a:lstStyle/>
        <a:p>
          <a:pPr>
            <a:defRPr sz="9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6349285175657"/>
          <c:y val="0.12067623392365914"/>
          <c:w val="0.57467404898770547"/>
          <c:h val="0.569013500162566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8E-40E1-9338-6DE62C6110D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8E-40E1-9338-6DE62C6110D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48E-40E1-9338-6DE62C6110DE}"/>
              </c:ext>
            </c:extLst>
          </c:dPt>
          <c:dLbls>
            <c:dLbl>
              <c:idx val="1"/>
              <c:layout>
                <c:manualLayout>
                  <c:x val="-2.7958107279731408E-2"/>
                  <c:y val="1.76315468734011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8E-40E1-9338-6DE62C6110D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48E-40E1-9338-6DE62C611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образование </c:v>
                </c:pt>
                <c:pt idx="1">
                  <c:v>наука</c:v>
                </c:pt>
                <c:pt idx="2">
                  <c:v>здравоохранение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2093.6</c:v>
                </c:pt>
                <c:pt idx="1">
                  <c:v>130.1</c:v>
                </c:pt>
                <c:pt idx="2">
                  <c:v>1884.3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8E-40E1-9338-6DE62C611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8872914551916E-2"/>
          <c:y val="0.76984871729771842"/>
          <c:w val="0.93465390255928771"/>
          <c:h val="0.20353999916883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69022088893579"/>
          <c:y val="7.3937392487369982E-2"/>
          <c:w val="0.60013313946955338"/>
          <c:h val="0.664571529411232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flip="none" rotWithShape="1">
              <a:gsLst>
                <a:gs pos="0">
                  <a:schemeClr val="tx2"/>
                </a:gs>
                <a:gs pos="8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c:spPr>
          <c:explosion val="16"/>
          <c:dPt>
            <c:idx val="0"/>
            <c:bubble3D val="0"/>
            <c:explosion val="5"/>
            <c:spPr>
              <a:solidFill>
                <a:schemeClr val="tx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39-4D07-B5AA-D6114E57FE7E}"/>
              </c:ext>
            </c:extLst>
          </c:dPt>
          <c:dPt>
            <c:idx val="1"/>
            <c:bubble3D val="0"/>
            <c:explosion val="5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39-4D07-B5AA-D6114E57FE7E}"/>
              </c:ext>
            </c:extLst>
          </c:dPt>
          <c:dPt>
            <c:idx val="2"/>
            <c:bubble3D val="0"/>
            <c:explosion val="5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39-4D07-B5AA-D6114E57FE7E}"/>
              </c:ext>
            </c:extLst>
          </c:dPt>
          <c:dLbls>
            <c:dLbl>
              <c:idx val="1"/>
              <c:layout>
                <c:manualLayout>
                  <c:x val="-0.12291088508803898"/>
                  <c:y val="-0.1665353515557087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39-4D07-B5AA-D6114E57FE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ОМС</c:v>
                </c:pt>
                <c:pt idx="1">
                  <c:v>внебюджет</c:v>
                </c:pt>
                <c:pt idx="2">
                  <c:v>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1191.5</c:v>
                </c:pt>
                <c:pt idx="1">
                  <c:v>933.90000000000009</c:v>
                </c:pt>
                <c:pt idx="2">
                  <c:v>1982.7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39-4D07-B5AA-D6114E57F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280951521569599E-2"/>
          <c:y val="0.85620718758594094"/>
          <c:w val="0.77607541618853371"/>
          <c:h val="8.0122632771826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51491398412943E-2"/>
          <c:y val="0.22722880529947806"/>
          <c:w val="0.93519427750937234"/>
          <c:h val="0.64001148741550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 formatCode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2317.6</c:v>
                </c:pt>
                <c:pt idx="1">
                  <c:v>2622.5</c:v>
                </c:pt>
                <c:pt idx="2">
                  <c:v>3111.1</c:v>
                </c:pt>
                <c:pt idx="3">
                  <c:v>3714.8</c:v>
                </c:pt>
                <c:pt idx="4">
                  <c:v>4108.1000000000004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7-4B1C-A96B-A47D1005FD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580069168"/>
        <c:axId val="580069560"/>
      </c:barChart>
      <c:catAx>
        <c:axId val="5800691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defRPr>
            </a:pPr>
            <a:endParaRPr lang="ru-RU"/>
          </a:p>
        </c:txPr>
        <c:crossAx val="580069560"/>
        <c:crosses val="autoZero"/>
        <c:auto val="1"/>
        <c:lblAlgn val="ctr"/>
        <c:lblOffset val="1"/>
        <c:noMultiLvlLbl val="0"/>
      </c:catAx>
      <c:valAx>
        <c:axId val="580069560"/>
        <c:scaling>
          <c:orientation val="minMax"/>
          <c:max val="4200"/>
          <c:min val="1000"/>
        </c:scaling>
        <c:delete val="1"/>
        <c:axPos val="l"/>
        <c:numFmt formatCode="#\ ##0.0" sourceLinked="1"/>
        <c:majorTickMark val="out"/>
        <c:minorTickMark val="none"/>
        <c:tickLblPos val="nextTo"/>
        <c:crossAx val="580069168"/>
        <c:crossesAt val="150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764ED-8931-4CD7-AE39-C097AD852AB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C835-28B5-48D8-A518-E4E4A3C7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0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821" b="2644"/>
          <a:stretch/>
        </p:blipFill>
        <p:spPr>
          <a:xfrm>
            <a:off x="-8709" y="1146621"/>
            <a:ext cx="5838883" cy="5715734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-4442" y="0"/>
            <a:ext cx="2676179" cy="6858000"/>
          </a:xfrm>
          <a:prstGeom prst="rect">
            <a:avLst/>
          </a:prstGeom>
          <a:solidFill>
            <a:srgbClr val="7E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D:\Документы Дмитриев\Логотипы\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941" t="9300" r="23245" b="13977"/>
          <a:stretch>
            <a:fillRect/>
          </a:stretch>
        </p:blipFill>
        <p:spPr bwMode="auto">
          <a:xfrm>
            <a:off x="597699" y="2196206"/>
            <a:ext cx="1435524" cy="19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573704" y="290992"/>
            <a:ext cx="1555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1759"/>
              </a:spcAft>
            </a:pPr>
            <a:r>
              <a:rPr lang="ru-RU" sz="1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Мы учим и лечим с 1888 года</a:t>
            </a:r>
            <a:endParaRPr lang="ru-RU" sz="1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2785533" y="2521665"/>
            <a:ext cx="9406467" cy="1325563"/>
          </a:xfrm>
        </p:spPr>
        <p:txBody>
          <a:bodyPr>
            <a:noAutofit/>
          </a:bodyPr>
          <a:lstStyle>
            <a:lvl1pPr>
              <a:defRPr sz="32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23568" y="5614505"/>
            <a:ext cx="2285471" cy="3375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23568" y="5965185"/>
            <a:ext cx="2399501" cy="40994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должность, регалии</a:t>
            </a:r>
          </a:p>
        </p:txBody>
      </p:sp>
    </p:spTree>
    <p:extLst>
      <p:ext uri="{BB962C8B-B14F-4D97-AF65-F5344CB8AC3E}">
        <p14:creationId xmlns:p14="http://schemas.microsoft.com/office/powerpoint/2010/main" val="3410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267" y="0"/>
            <a:ext cx="2676179" cy="6858000"/>
          </a:xfrm>
          <a:prstGeom prst="rect">
            <a:avLst/>
          </a:prstGeom>
          <a:solidFill>
            <a:srgbClr val="7E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D:\Документы Дмитриев\Логотипы\_1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941" t="9300" r="23245" b="13977"/>
          <a:stretch>
            <a:fillRect/>
          </a:stretch>
        </p:blipFill>
        <p:spPr bwMode="auto">
          <a:xfrm>
            <a:off x="597699" y="2196206"/>
            <a:ext cx="1435524" cy="19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87134" y="2684991"/>
            <a:ext cx="8050832" cy="1325563"/>
          </a:xfrm>
        </p:spPr>
        <p:txBody>
          <a:bodyPr>
            <a:normAutofit/>
          </a:bodyPr>
          <a:lstStyle>
            <a:lvl1pPr>
              <a:defRPr sz="32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</a:t>
            </a:r>
            <a:r>
              <a:rPr lang="ru-RU" dirty="0" err="1" smtClean="0"/>
              <a:t>отбивочного</a:t>
            </a:r>
            <a:r>
              <a:rPr lang="ru-RU" dirty="0" smtClean="0"/>
              <a:t> слайда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9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12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67267" y="1871133"/>
            <a:ext cx="5824538" cy="3344863"/>
          </a:xfrm>
          <a:ln cmpd="sng">
            <a:noFill/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0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11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7256464" y="1194328"/>
            <a:ext cx="3792536" cy="4927071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4" hasCustomPrompt="1"/>
          </p:nvPr>
        </p:nvSpPr>
        <p:spPr>
          <a:xfrm>
            <a:off x="618066" y="1194329"/>
            <a:ext cx="5867401" cy="49270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88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9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3"/>
          </p:nvPr>
        </p:nvSpPr>
        <p:spPr>
          <a:xfrm>
            <a:off x="7027992" y="1744215"/>
            <a:ext cx="4148138" cy="2370138"/>
          </a:xfr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3" name="Диаграмма 32"/>
          <p:cNvSpPr>
            <a:spLocks noGrp="1"/>
          </p:cNvSpPr>
          <p:nvPr>
            <p:ph type="chart" sz="quarter" idx="14" hasCustomPrompt="1"/>
          </p:nvPr>
        </p:nvSpPr>
        <p:spPr>
          <a:xfrm>
            <a:off x="351568" y="1744215"/>
            <a:ext cx="6137275" cy="2213297"/>
          </a:xfrm>
        </p:spPr>
        <p:txBody>
          <a:bodyPr>
            <a:normAutofit/>
          </a:bodyPr>
          <a:lstStyle>
            <a:lvl1pPr marL="0" marR="0" indent="0" algn="l" defTabSz="4572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l" defTabSz="4572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Диаграмма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5" hasCustomPrompt="1"/>
          </p:nvPr>
        </p:nvSpPr>
        <p:spPr>
          <a:xfrm>
            <a:off x="351568" y="1228197"/>
            <a:ext cx="5867400" cy="372004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66106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9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3"/>
          </p:nvPr>
        </p:nvSpPr>
        <p:spPr>
          <a:xfrm>
            <a:off x="6794125" y="1846263"/>
            <a:ext cx="4148138" cy="2370138"/>
          </a:xfr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5" hasCustomPrompt="1"/>
          </p:nvPr>
        </p:nvSpPr>
        <p:spPr>
          <a:xfrm>
            <a:off x="351568" y="1228197"/>
            <a:ext cx="5867400" cy="372004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таблицы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6" hasCustomPrompt="1"/>
          </p:nvPr>
        </p:nvSpPr>
        <p:spPr>
          <a:xfrm>
            <a:off x="350838" y="1846263"/>
            <a:ext cx="5867400" cy="43688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22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ц сети СибГ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 userDrawn="1"/>
        </p:nvSpPr>
        <p:spPr bwMode="auto">
          <a:xfrm>
            <a:off x="5732060" y="131937"/>
            <a:ext cx="6459940" cy="65556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Мир СибГМУ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https://t.me/ssmutomsk</a:t>
            </a: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Студенческий канал «СибГМУ </a:t>
            </a:r>
            <a:r>
              <a:rPr kumimoji="0" lang="ru-RU" altLang="ru-RU" sz="1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Life</a:t>
            </a:r>
            <a:r>
              <a:rPr lang="ru-RU" altLang="ru-RU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https://t.me/ssmulife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Внеучебная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деятельность</a:t>
            </a:r>
          </a:p>
          <a:p>
            <a:pPr lvl="0" defTabSz="914400"/>
            <a:r>
              <a:rPr lang="en-US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https://vk.com/ssmu_vr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Наука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https://t.me/ssmunauka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ДПО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https://t.me/ssmu_dpo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Абитуриент СибГМУ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https://t.me/postypi_v_SibMED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Абитуриент СибГМУ </a:t>
            </a:r>
            <a:r>
              <a:rPr kumimoji="0" lang="ru-RU" altLang="ru-RU" sz="1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Вконтакте</a:t>
            </a:r>
            <a:endParaRPr kumimoji="0" lang="ru-RU" altLang="ru-RU" sz="1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914400"/>
            <a:r>
              <a:rPr lang="en-US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https://vk.com/abiturient.ssmu</a:t>
            </a:r>
            <a:r>
              <a:rPr lang="ru-RU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Клиники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https://t.me/clinics_ssmu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Эко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https://t.me/eco_ssmu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Ординатура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https://t.me/ssmu_ordinatura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3" descr="https://sun9-77.userapi.com/sun9-27/impg/Whj_v9rif3Q4J3TgL6Wo-xJMoQ-k5R1AkbjA2A/_I1OekNBIis.jpg?size=872x1080&amp;quality=95&amp;sign=45538ce3801fc5f7758618bfbaf5ac42&amp;type=albu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youtube иконки. Скачать бесплатно иконки youtub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22" y="262219"/>
            <a:ext cx="402794" cy="40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Иконка Тик Тока ПНГ на Прозрачном Фоне • Скачать PNG Иконка Тик Тока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426" y="2836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Иконка значок одноклассники - Png картинки и иконки без фона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16" y="2836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ВК логотип ПНГ на Прозрачном Фоне • Скачать PNG ВК логотип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728" y="2836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Логотип telegram (78 фото) » Рисунки для срисовки и не только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84" y="283616"/>
            <a:ext cx="357996" cy="3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октор фото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2650" y="1198089"/>
            <a:ext cx="2713833" cy="5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0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7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4" r:id="rId4"/>
    <p:sldLayoutId id="2147483658" r:id="rId5"/>
    <p:sldLayoutId id="2147483659" r:id="rId6"/>
    <p:sldLayoutId id="214748365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83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Врачи-герои СибГМУ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10</a:t>
            </a:fld>
            <a:endParaRPr lang="ru-RU"/>
          </a:p>
        </p:txBody>
      </p:sp>
      <p:pic>
        <p:nvPicPr>
          <p:cNvPr id="1028" name="Picture 4" descr="doctor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28" y="1870317"/>
            <a:ext cx="1938145" cy="34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ctor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41" y="1870317"/>
            <a:ext cx="1901617" cy="34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ctor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74" y="1870317"/>
            <a:ext cx="1781161" cy="34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ctor 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32" y="1870317"/>
            <a:ext cx="1743149" cy="34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4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оформлению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270933" y="1930072"/>
            <a:ext cx="2051615" cy="6305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Базовые принципы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606754" y="2749748"/>
            <a:ext cx="3119215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AC0000"/>
              </a:buClr>
              <a:buFont typeface="Verdana" panose="020B0604030504040204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Краткое и тезисное изложение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AC0000"/>
              </a:buClr>
              <a:buFont typeface="Verdana" panose="020B0604030504040204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Соблюдение единого стиля презентации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AC0000"/>
              </a:buClr>
              <a:buFont typeface="Verdana" panose="020B0604030504040204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Вспомогательная информация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должна преобладать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над основной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AC0000"/>
              </a:buClr>
              <a:buFont typeface="Verdana" panose="020B0604030504040204" pitchFamily="34" charset="0"/>
              <a:buChar char="●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Используйте анимацию,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только если она необходима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логике повествования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72" y="1864741"/>
            <a:ext cx="580039" cy="641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82" y="1988225"/>
            <a:ext cx="651883" cy="474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1" y="1875258"/>
            <a:ext cx="491394" cy="670719"/>
          </a:xfrm>
          <a:prstGeom prst="rect">
            <a:avLst/>
          </a:prstGeom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5003979" y="1930072"/>
            <a:ext cx="2439542" cy="6305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Предоставление  данных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4196015" y="2749748"/>
            <a:ext cx="3132269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C00000"/>
              </a:buClr>
              <a:buFont typeface="Verdana" panose="020B0604030504040204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 данные предоставляются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конкретную дату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дополнительно указывается период актуальности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данных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C00000"/>
              </a:buClr>
              <a:buFont typeface="Verdana" panose="020B0604030504040204" pitchFamily="34" charset="0"/>
              <a:buChar char="●"/>
            </a:pP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Размещайте на слайдах основную информацию.</a:t>
            </a:r>
            <a:r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Избегайте информационной перенасыщенности слайдов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8720509" y="1930072"/>
            <a:ext cx="2390496" cy="6305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Дизайн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верстка </a:t>
            </a: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916944" y="2749748"/>
            <a:ext cx="3436855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C00000"/>
              </a:buClr>
              <a:buFont typeface="Verdana" panose="020B0604030504040204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Выделяйте ключевые моменты размером, жирным начертанием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цветом. Избегайте цветовой перенасыщенности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C00000"/>
              </a:buClr>
              <a:buFont typeface="Verdana" panose="020B0604030504040204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Придерживайтесь выбранной темы презентации, цветовой схемы и форматирования макетов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всей презентации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C00000"/>
              </a:buClr>
              <a:buFont typeface="Verdana" panose="020B0604030504040204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Допускается использование корпоративных цветов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Цвета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950863" y="1249100"/>
            <a:ext cx="196396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Verdana" panose="020B0604030504040204" pitchFamily="34" charset="0"/>
              </a:rPr>
              <a:t>Основные цвета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1647" y="1692638"/>
            <a:ext cx="1710267" cy="1684867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57312" y="1692638"/>
            <a:ext cx="1710267" cy="168486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226791" y="1977941"/>
            <a:ext cx="1264215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Черный</a:t>
            </a:r>
            <a:endParaRPr lang="ru-RU" sz="11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>
              <a:lnSpc>
                <a:spcPts val="1600"/>
              </a:lnSpc>
            </a:pPr>
            <a:endParaRPr lang="ru-RU" sz="11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8880923" y="1979322"/>
            <a:ext cx="1374245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Verdana" panose="020B0604030504040204" pitchFamily="34" charset="0"/>
              </a:rPr>
              <a:t>Белый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8181" y="1692638"/>
            <a:ext cx="1710267" cy="168486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3123325" y="1977939"/>
            <a:ext cx="1264215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Серый и его оттенки</a:t>
            </a:r>
            <a:endParaRPr lang="ru-RU" sz="11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>
              <a:lnSpc>
                <a:spcPts val="1600"/>
              </a:lnSpc>
            </a:pPr>
            <a:endParaRPr lang="ru-RU" sz="11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950863" y="3743047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Verdana" panose="020B0604030504040204" pitchFamily="34" charset="0"/>
              </a:rPr>
              <a:t>Вспомогательные цвета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30538" y="4150693"/>
            <a:ext cx="1710267" cy="16848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58244" y="4150693"/>
            <a:ext cx="1710267" cy="1684867"/>
          </a:xfrm>
          <a:prstGeom prst="rect">
            <a:avLst/>
          </a:prstGeom>
          <a:solidFill>
            <a:srgbClr val="127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17151" y="4150693"/>
            <a:ext cx="1710267" cy="1684867"/>
          </a:xfrm>
          <a:prstGeom prst="rect">
            <a:avLst/>
          </a:prstGeom>
          <a:solidFill>
            <a:srgbClr val="2C8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847281" y="1692638"/>
            <a:ext cx="1710267" cy="1684867"/>
          </a:xfrm>
          <a:prstGeom prst="rect">
            <a:avLst/>
          </a:prstGeom>
          <a:solidFill>
            <a:srgbClr val="8B0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6"/>
          <p:cNvSpPr txBox="1">
            <a:spLocks/>
          </p:cNvSpPr>
          <p:nvPr/>
        </p:nvSpPr>
        <p:spPr>
          <a:xfrm>
            <a:off x="5036223" y="1977937"/>
            <a:ext cx="1264215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Темно-красный</a:t>
            </a:r>
            <a:endParaRPr lang="ru-RU" sz="11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55036" y="1692638"/>
            <a:ext cx="1710267" cy="1684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11647" y="4145755"/>
            <a:ext cx="1710267" cy="1684867"/>
          </a:xfrm>
          <a:prstGeom prst="rect">
            <a:avLst/>
          </a:prstGeom>
          <a:solidFill>
            <a:srgbClr val="C00000"/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60000"/>
              </a:solidFill>
            </a:endParaRPr>
          </a:p>
        </p:txBody>
      </p:sp>
      <p:sp>
        <p:nvSpPr>
          <p:cNvPr id="23" name="Заголовок 6"/>
          <p:cNvSpPr txBox="1">
            <a:spLocks/>
          </p:cNvSpPr>
          <p:nvPr/>
        </p:nvSpPr>
        <p:spPr>
          <a:xfrm>
            <a:off x="6978061" y="1977937"/>
            <a:ext cx="1264215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Сизый</a:t>
            </a:r>
            <a:endParaRPr lang="ru-RU" sz="1100" b="1" dirty="0" smtClean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8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Типографика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45142" y="1572052"/>
            <a:ext cx="6185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– основной шрифт презентаций в СибГМУ 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9111" y="3109094"/>
            <a:ext cx="68860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Заголовки слайда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– 24 или 22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Заголовки первого уровня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– 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20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Заголовки 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второго уровня 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– 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18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Основной текст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– 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12, 14 или 16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73408" y="1648505"/>
            <a:ext cx="0" cy="101778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73408" y="3485108"/>
            <a:ext cx="0" cy="19166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6"/>
          <p:cNvSpPr txBox="1">
            <a:spLocks/>
          </p:cNvSpPr>
          <p:nvPr/>
        </p:nvSpPr>
        <p:spPr>
          <a:xfrm>
            <a:off x="1768979" y="2390261"/>
            <a:ext cx="1274320" cy="3317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Шрифт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1589517" y="4943999"/>
            <a:ext cx="1453782" cy="4577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Размер шрифта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59110" y="1940654"/>
            <a:ext cx="75820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0213" indent="-1700213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Montserrat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также может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использоваться при оформлении,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но требует установки на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ПК и может некорректно отображаться на других ПК при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демонстрации презентации*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933" y="6427543"/>
            <a:ext cx="5029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https://fonts.google.com/specimen/Montserrat?subset=cyrillic</a:t>
            </a:r>
          </a:p>
        </p:txBody>
      </p:sp>
    </p:spTree>
    <p:extLst>
      <p:ext uri="{BB962C8B-B14F-4D97-AF65-F5344CB8AC3E}">
        <p14:creationId xmlns:p14="http://schemas.microsoft.com/office/powerpoint/2010/main" val="20688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оформления слайда с диаграммой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14475403"/>
              </p:ext>
            </p:extLst>
          </p:nvPr>
        </p:nvGraphicFramePr>
        <p:xfrm>
          <a:off x="351568" y="1541746"/>
          <a:ext cx="3158045" cy="257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84975" y="798264"/>
            <a:ext cx="3837451" cy="575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68952594"/>
              </p:ext>
            </p:extLst>
          </p:nvPr>
        </p:nvGraphicFramePr>
        <p:xfrm>
          <a:off x="3740409" y="1637843"/>
          <a:ext cx="2130611" cy="189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890939"/>
              </p:ext>
            </p:extLst>
          </p:nvPr>
        </p:nvGraphicFramePr>
        <p:xfrm>
          <a:off x="496141" y="4119073"/>
          <a:ext cx="4621132" cy="239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>
          <a:xfrm>
            <a:off x="351568" y="1048738"/>
            <a:ext cx="5867400" cy="372004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911392"/>
              </p:ext>
            </p:extLst>
          </p:nvPr>
        </p:nvGraphicFramePr>
        <p:xfrm>
          <a:off x="8972762" y="1436030"/>
          <a:ext cx="2835242" cy="286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005831"/>
              </p:ext>
            </p:extLst>
          </p:nvPr>
        </p:nvGraphicFramePr>
        <p:xfrm>
          <a:off x="6101816" y="1528157"/>
          <a:ext cx="2936770" cy="265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724567"/>
              </p:ext>
            </p:extLst>
          </p:nvPr>
        </p:nvGraphicFramePr>
        <p:xfrm>
          <a:off x="6034648" y="4155650"/>
          <a:ext cx="4920808" cy="214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368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таблицей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7093228" y="1854808"/>
            <a:ext cx="4148138" cy="2370138"/>
          </a:xfrm>
        </p:spPr>
        <p:txBody>
          <a:bodyPr>
            <a:normAutofit/>
          </a:bodyPr>
          <a:lstStyle/>
          <a:p>
            <a:pPr fontAlgn="ctr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Модернизация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сайта </a:t>
            </a:r>
            <a:r>
              <a:rPr lang="ru-RU" sz="1600" dirty="0" smtClean="0"/>
              <a:t>abiturient.ssmu.ru</a:t>
            </a:r>
          </a:p>
          <a:p>
            <a:pPr fontAlgn="ctr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личного кабинета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абитуриента </a:t>
            </a:r>
            <a:r>
              <a:rPr lang="ru-RU" sz="1600" dirty="0"/>
              <a:t>apply.ssmu.ru</a:t>
            </a:r>
          </a:p>
          <a:p>
            <a:pPr fontAlgn="ctr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….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50671" y="1236742"/>
            <a:ext cx="5867400" cy="372004"/>
          </a:xfrm>
        </p:spPr>
        <p:txBody>
          <a:bodyPr/>
          <a:lstStyle/>
          <a:p>
            <a:r>
              <a:rPr lang="ru-RU" sz="1800" dirty="0"/>
              <a:t>Приемная кампания </a:t>
            </a:r>
            <a:r>
              <a:rPr lang="ru-RU" sz="1800" dirty="0" smtClean="0"/>
              <a:t>2021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292809790"/>
              </p:ext>
            </p:extLst>
          </p:nvPr>
        </p:nvGraphicFramePr>
        <p:xfrm>
          <a:off x="760574" y="1777896"/>
          <a:ext cx="5757497" cy="199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437">
                  <a:extLst>
                    <a:ext uri="{9D8B030D-6E8A-4147-A177-3AD203B41FA5}">
                      <a16:colId xmlns:a16="http://schemas.microsoft.com/office/drawing/2014/main" val="570326228"/>
                    </a:ext>
                  </a:extLst>
                </a:gridCol>
                <a:gridCol w="1436020">
                  <a:extLst>
                    <a:ext uri="{9D8B030D-6E8A-4147-A177-3AD203B41FA5}">
                      <a16:colId xmlns:a16="http://schemas.microsoft.com/office/drawing/2014/main" val="1136075703"/>
                    </a:ext>
                  </a:extLst>
                </a:gridCol>
                <a:gridCol w="1436020">
                  <a:extLst>
                    <a:ext uri="{9D8B030D-6E8A-4147-A177-3AD203B41FA5}">
                      <a16:colId xmlns:a16="http://schemas.microsoft.com/office/drawing/2014/main" val="2306451228"/>
                    </a:ext>
                  </a:extLst>
                </a:gridCol>
                <a:gridCol w="1436020">
                  <a:extLst>
                    <a:ext uri="{9D8B030D-6E8A-4147-A177-3AD203B41FA5}">
                      <a16:colId xmlns:a16="http://schemas.microsoft.com/office/drawing/2014/main" val="285971979"/>
                    </a:ext>
                  </a:extLst>
                </a:gridCol>
              </a:tblGrid>
              <a:tr h="3333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Направление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Зачислено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968100"/>
                  </a:ext>
                </a:extLst>
              </a:tr>
              <a:tr h="377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бюджет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контракт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63922"/>
                  </a:ext>
                </a:extLst>
              </a:tr>
              <a:tr h="321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СПО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125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67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5443"/>
                  </a:ext>
                </a:extLst>
              </a:tr>
              <a:tr h="321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1250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996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254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592369"/>
                  </a:ext>
                </a:extLst>
              </a:tr>
              <a:tr h="321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Ординатура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356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071635"/>
                  </a:ext>
                </a:extLst>
              </a:tr>
              <a:tr h="321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1934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1477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457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71480"/>
                  </a:ext>
                </a:extLst>
              </a:tr>
            </a:tbl>
          </a:graphicData>
        </a:graphic>
      </p:graphicFrame>
      <p:sp>
        <p:nvSpPr>
          <p:cNvPr id="8" name="Текст 3"/>
          <p:cNvSpPr txBox="1">
            <a:spLocks/>
          </p:cNvSpPr>
          <p:nvPr/>
        </p:nvSpPr>
        <p:spPr>
          <a:xfrm>
            <a:off x="7093228" y="1236742"/>
            <a:ext cx="4148138" cy="372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Ключевые инструменты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15052"/>
              </p:ext>
            </p:extLst>
          </p:nvPr>
        </p:nvGraphicFramePr>
        <p:xfrm>
          <a:off x="710735" y="4563550"/>
          <a:ext cx="10530631" cy="1615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4386">
                  <a:extLst>
                    <a:ext uri="{9D8B030D-6E8A-4147-A177-3AD203B41FA5}">
                      <a16:colId xmlns:a16="http://schemas.microsoft.com/office/drawing/2014/main" val="42582543"/>
                    </a:ext>
                  </a:extLst>
                </a:gridCol>
                <a:gridCol w="4115044">
                  <a:extLst>
                    <a:ext uri="{9D8B030D-6E8A-4147-A177-3AD203B41FA5}">
                      <a16:colId xmlns:a16="http://schemas.microsoft.com/office/drawing/2014/main" val="2126787725"/>
                    </a:ext>
                  </a:extLst>
                </a:gridCol>
                <a:gridCol w="965923">
                  <a:extLst>
                    <a:ext uri="{9D8B030D-6E8A-4147-A177-3AD203B41FA5}">
                      <a16:colId xmlns:a16="http://schemas.microsoft.com/office/drawing/2014/main" val="77038948"/>
                    </a:ext>
                  </a:extLst>
                </a:gridCol>
                <a:gridCol w="2041996">
                  <a:extLst>
                    <a:ext uri="{9D8B030D-6E8A-4147-A177-3AD203B41FA5}">
                      <a16:colId xmlns:a16="http://schemas.microsoft.com/office/drawing/2014/main" val="2071167684"/>
                    </a:ext>
                  </a:extLst>
                </a:gridCol>
                <a:gridCol w="2423282">
                  <a:extLst>
                    <a:ext uri="{9D8B030D-6E8A-4147-A177-3AD203B41FA5}">
                      <a16:colId xmlns:a16="http://schemas.microsoft.com/office/drawing/2014/main" val="3884773916"/>
                    </a:ext>
                  </a:extLst>
                </a:gridCol>
              </a:tblGrid>
              <a:tr h="346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8B0A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8B0A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Ед. изм.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8B0A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 (план)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8B0A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 (факт)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8B0A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125277"/>
                  </a:ext>
                </a:extLst>
              </a:tr>
              <a:tr h="317165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526452"/>
                  </a:ext>
                </a:extLst>
              </a:tr>
              <a:tr h="317165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274850"/>
                  </a:ext>
                </a:extLst>
              </a:tr>
              <a:tr h="317165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>
                        <a:tabLst>
                          <a:tab pos="4219575" algn="l"/>
                        </a:tabLst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96721"/>
                  </a:ext>
                </a:extLst>
              </a:tr>
              <a:tr h="317165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42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6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Официальные логотипы и слоганы СибГМУ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3" b="31203"/>
          <a:stretch/>
        </p:blipFill>
        <p:spPr>
          <a:xfrm>
            <a:off x="3495349" y="3845436"/>
            <a:ext cx="4345828" cy="1392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0" y="888971"/>
            <a:ext cx="3145733" cy="3145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72" y="5267147"/>
            <a:ext cx="3812931" cy="1072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3" y="4135691"/>
            <a:ext cx="2203726" cy="2203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29" y="4135691"/>
            <a:ext cx="2091171" cy="930521"/>
          </a:xfrm>
          <a:prstGeom prst="rect">
            <a:avLst/>
          </a:prstGeom>
        </p:spPr>
      </p:pic>
      <p:pic>
        <p:nvPicPr>
          <p:cNvPr id="1026" name="Picture 2" descr="Siberian state medical universi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08" y="5267147"/>
            <a:ext cx="2373302" cy="12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743772" y="2493345"/>
            <a:ext cx="66839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МЫ МЕНЯЕМ ОТНОШЕНИЕ ЛЮДЕЙ К СВОЕМУ ЗДОРОВЬЮ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3772" y="1901642"/>
            <a:ext cx="668390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МЫ УЧИМ И ЛЕЧИМ С 1888 ГОДА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43772" y="3085048"/>
            <a:ext cx="763831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ВЫПУСКНИК СИБГМУ – БОЛЬШЕ, ЧЕМ ВРАЧ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3772" y="1376321"/>
            <a:ext cx="5596782" cy="307777"/>
          </a:xfrm>
          <a:prstGeom prst="rect">
            <a:avLst/>
          </a:prstGeom>
          <a:solidFill>
            <a:srgbClr val="8C0B05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СЛОГАНЫ ДЛЯ ИСПОЛЬЗОВАНИЯ В ПРЕЗЕНТАЦИЯХ</a:t>
            </a:r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47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228</Words>
  <Application>Microsoft Office PowerPoint</Application>
  <PresentationFormat>Широкоэкранный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Рекомендации по оформлению презентации</vt:lpstr>
      <vt:lpstr>Цвета презентации</vt:lpstr>
      <vt:lpstr>Типографика</vt:lpstr>
      <vt:lpstr>Презентация PowerPoint</vt:lpstr>
      <vt:lpstr>Пример оформления слайда с диаграммой</vt:lpstr>
      <vt:lpstr>Пример оформления слайда с таблицей</vt:lpstr>
      <vt:lpstr>Презентация PowerPoint</vt:lpstr>
      <vt:lpstr>Официальные логотипы и слоганы СибГМУ</vt:lpstr>
      <vt:lpstr>Врачи-герои СибГМУ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Дмитриев Антон Анатольевич</dc:creator>
  <cp:lastModifiedBy>Дмитриев Антон Анатольевич</cp:lastModifiedBy>
  <cp:revision>40</cp:revision>
  <dcterms:created xsi:type="dcterms:W3CDTF">2022-04-21T07:50:46Z</dcterms:created>
  <dcterms:modified xsi:type="dcterms:W3CDTF">2022-04-25T07:16:47Z</dcterms:modified>
</cp:coreProperties>
</file>